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8" r:id="rId3"/>
    <p:sldId id="270" r:id="rId4"/>
    <p:sldId id="273" r:id="rId5"/>
    <p:sldId id="271" r:id="rId6"/>
    <p:sldId id="266" r:id="rId7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3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B21D33-D3C3-B64A-9C7F-77AEE6391FA9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83F065-2529-6E42-B249-2A7F61EE61CD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89769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B57FDA-0D77-329B-C59F-8B8D8EF52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5AAE660-8274-3EE7-CFEE-B3B080C073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7866FA-5EA1-E9A1-A151-6E0A5A9BB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2CAB97-73D0-395E-B0AB-1823F3D93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AD3BEA-0048-9D0C-00B0-9E3BF51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11485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2D68DA-BFFC-21DE-DAF4-876DAF0E1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19D2556-46DA-4C9E-DBA3-5939950D91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4B7E1C-FA3C-D21D-5104-3025B841D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B5E23D-6CCE-34A5-FD8B-9392C653A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2533D3-5884-44ED-C750-CEE42737E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58411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6331B96-B2C8-4396-5E63-6DA5E10ECD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CA37BA-CCE0-2E8A-3DE8-C8536F1B0C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F4AB91-A63D-BFF6-AF5E-79C046B80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73A18D-A042-8A50-C3D9-55DC9C9E5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CF0EF20-4474-C2C3-1282-409957F66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8996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E06D1-D6EB-9014-78AB-46425A9FE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BC8516-9697-360A-D8F1-C0BC58302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BE2CDEA-062B-D13E-3BE7-80178DC79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FAC360-E192-8359-417F-D81302BB2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37C6932-E576-97F6-602A-CD5A297B2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3285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E93A94-E2CF-FD6D-B419-171D253FB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64F9EC6-3FA1-C480-1B13-E79D41C95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C2F2D6-C7BC-9F81-398D-9751C5DFC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74F9AC-1C89-0DF7-C17F-15363A235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AE534D5-6CFF-C71C-E6D9-528D1EBF9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00827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5927C4-038D-DB62-7699-C69C6214C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ECE687-B844-4869-59DF-B297A09910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37EC06B-FA43-F94B-B857-C347A3DE1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CBD1247-9835-47DF-08A0-8B4CB951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7D30AD-C598-A765-13D9-5D7DAD64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E4B79B8-1141-6CD5-57BF-D60509556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37458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140095-63DA-FFBF-C998-76A12A156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79F536-44FE-8CEB-D806-442177894C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CA7171F-8FF2-1BAF-D2DC-85A291054C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B0DDC58-464B-187A-13F2-A59B59CEC4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54ABF89-1AD0-82D1-5BFA-09D064D246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8A8C3F5-6FA6-EFFF-42E3-7177FF8A7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417DDBF-AE17-30DE-8041-1C98C8B62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46E83C8-71F2-A4BC-6B5F-35B605510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68925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2663D8-8FBC-109B-8FEF-F63BEB840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AE5BF0-E32E-92CC-F9A5-3FBDA22FF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D16312A-322A-6707-AF13-4F75C967B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4CE3C62-B403-F4F7-DDB2-2B041DCE3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95828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300D97E-CB39-D2F4-990C-59A002F2E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8B326A0-3A66-D48C-C42E-219A03F29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7E8D7E0-DCD9-1A53-75DF-5672252F6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1829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9FC15D-D352-EA48-AC68-B338CDB95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EFDEA8-64AC-B32C-2AA6-49310F8E0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6BE8BFD-31EA-7C9F-F195-115E21B27B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A97FDFE-5DA9-2A5A-D382-F821EE6BC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CF06B01-F1F0-290A-5C59-BCBD72BD3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72E8006-91C0-E7FB-2874-52464ACAB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76812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6476CA-BC4D-B7B8-6B63-F9A8B9BFC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A4340B9-67EE-F299-0B03-5FB0352C29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EEE9F0F-330F-B4C2-8CD9-92E3BBC13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10FA904-2D40-5870-A974-5FC4D2392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0202AB4-D066-BA94-A018-60C359506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D0F1C3A-5C72-F049-C0C8-3864DA882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94852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194D887-726B-B937-623C-95D0E0E6F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D3331E6-3AA6-A04E-CBDE-0832218FA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621E446-D3BB-8D37-EAA1-93D12B6F5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E7FC65-7F46-E549-8443-36471BEBEB18}" type="datetimeFigureOut">
              <a:rPr lang="es-ES_tradnl" smtClean="0"/>
              <a:t>17/9/24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493B21D-0A7D-97EE-5B68-2FE67FC913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711EB6-6467-EACF-2971-2B6D0AC251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B5E80B-583E-794F-B6CD-4B8F2597FA84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30213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62D336-6B50-13E7-7D31-2D759EFAB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2660" y="1248325"/>
            <a:ext cx="9144000" cy="2387600"/>
          </a:xfrm>
        </p:spPr>
        <p:txBody>
          <a:bodyPr/>
          <a:lstStyle/>
          <a:p>
            <a:r>
              <a:rPr lang="es-ES_tradnl" b="1" dirty="0">
                <a:latin typeface="Poppins" pitchFamily="2" charset="77"/>
                <a:cs typeface="Poppins" pitchFamily="2" charset="77"/>
              </a:rPr>
              <a:t>COOMEVA VIDEO PODCAST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AEA1A09-E335-4376-14B2-20EA6F5F3B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62660" y="3449366"/>
            <a:ext cx="9144000" cy="1655762"/>
          </a:xfrm>
        </p:spPr>
        <p:txBody>
          <a:bodyPr/>
          <a:lstStyle/>
          <a:p>
            <a:endParaRPr lang="es-ES_tradnl" b="1" dirty="0">
              <a:latin typeface="Poppins" pitchFamily="2" charset="77"/>
              <a:cs typeface="Poppins" pitchFamily="2" charset="77"/>
            </a:endParaRPr>
          </a:p>
          <a:p>
            <a:r>
              <a:rPr lang="es-ES_tradnl" b="1" dirty="0">
                <a:latin typeface="Poppins" pitchFamily="2" charset="77"/>
                <a:cs typeface="Poppins" pitchFamily="2" charset="77"/>
              </a:rPr>
              <a:t>Reporte</a:t>
            </a:r>
          </a:p>
          <a:p>
            <a:r>
              <a:rPr lang="es-ES_tradnl" sz="1200" b="1" dirty="0" err="1">
                <a:latin typeface="Poppins" pitchFamily="2" charset="77"/>
                <a:cs typeface="Poppins" pitchFamily="2" charset="77"/>
              </a:rPr>
              <a:t>By</a:t>
            </a:r>
            <a:r>
              <a:rPr lang="es-ES_tradnl" sz="1200" b="1" dirty="0">
                <a:latin typeface="Poppins" pitchFamily="2" charset="77"/>
                <a:cs typeface="Poppins" pitchFamily="2" charset="77"/>
              </a:rPr>
              <a:t>. Cesar A Saavedra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EE6D6E2-6040-A3E4-616A-7DD3FB50E77B}"/>
              </a:ext>
            </a:extLst>
          </p:cNvPr>
          <p:cNvSpPr/>
          <p:nvPr/>
        </p:nvSpPr>
        <p:spPr>
          <a:xfrm>
            <a:off x="0" y="0"/>
            <a:ext cx="2270234" cy="68580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8E3964B-56AF-3969-EBFF-2FB8DEE5E92C}"/>
              </a:ext>
            </a:extLst>
          </p:cNvPr>
          <p:cNvSpPr/>
          <p:nvPr/>
        </p:nvSpPr>
        <p:spPr>
          <a:xfrm>
            <a:off x="0" y="6453352"/>
            <a:ext cx="12192000" cy="404647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CO" sz="1600" b="1" dirty="0">
              <a:solidFill>
                <a:schemeClr val="lt1"/>
              </a:solidFill>
              <a:latin typeface="Poppins" pitchFamily="2" charset="77"/>
              <a:ea typeface="Poppins Black"/>
              <a:cs typeface="Poppins" pitchFamily="2" charset="77"/>
              <a:sym typeface="Poppins Black"/>
            </a:endParaRPr>
          </a:p>
        </p:txBody>
      </p:sp>
      <p:pic>
        <p:nvPicPr>
          <p:cNvPr id="9" name="Google Shape;52;g220504e966d_0_1">
            <a:extLst>
              <a:ext uri="{FF2B5EF4-FFF2-40B4-BE49-F238E27FC236}">
                <a16:creationId xmlns:a16="http://schemas.microsoft.com/office/drawing/2014/main" id="{124AB9A7-6F20-5ECA-0CC7-4616D61A691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32212" y="6492050"/>
            <a:ext cx="4127576" cy="32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683F49D7-B04D-1F1F-A795-D4173ECB2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26" y="198112"/>
            <a:ext cx="1885382" cy="1050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07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6805B58D-5EC5-5BD8-6124-C0ABE0091F73}"/>
              </a:ext>
            </a:extLst>
          </p:cNvPr>
          <p:cNvSpPr/>
          <p:nvPr/>
        </p:nvSpPr>
        <p:spPr>
          <a:xfrm>
            <a:off x="0" y="6543000"/>
            <a:ext cx="12192000" cy="314999"/>
          </a:xfrm>
          <a:prstGeom prst="rect">
            <a:avLst/>
          </a:prstGeom>
          <a:solidFill>
            <a:srgbClr val="FF030B"/>
          </a:solidFill>
          <a:ln>
            <a:solidFill>
              <a:srgbClr val="FF03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b="1" dirty="0">
                <a:solidFill>
                  <a:schemeClr val="lt1"/>
                </a:solidFill>
                <a:latin typeface="Poppins" pitchFamily="2" charset="77"/>
                <a:ea typeface="Poppins Black"/>
                <a:cs typeface="Poppins" pitchFamily="2" charset="77"/>
                <a:sym typeface="Poppins Black"/>
              </a:rPr>
              <a:t>BASE: 55</a:t>
            </a:r>
            <a:endParaRPr lang="es-CO" sz="1600" b="1" dirty="0">
              <a:solidFill>
                <a:schemeClr val="lt1"/>
              </a:solidFill>
              <a:latin typeface="Poppins" pitchFamily="2" charset="77"/>
              <a:ea typeface="Poppins Black"/>
              <a:cs typeface="Poppins" pitchFamily="2" charset="77"/>
              <a:sym typeface="Poppins Black"/>
            </a:endParaRPr>
          </a:p>
        </p:txBody>
      </p:sp>
      <p:sp>
        <p:nvSpPr>
          <p:cNvPr id="5" name="Google Shape;188;p8">
            <a:extLst>
              <a:ext uri="{FF2B5EF4-FFF2-40B4-BE49-F238E27FC236}">
                <a16:creationId xmlns:a16="http://schemas.microsoft.com/office/drawing/2014/main" id="{D2790866-B152-F89F-F598-43A220E5A0CF}"/>
              </a:ext>
            </a:extLst>
          </p:cNvPr>
          <p:cNvSpPr/>
          <p:nvPr/>
        </p:nvSpPr>
        <p:spPr>
          <a:xfrm>
            <a:off x="9879725" y="3624"/>
            <a:ext cx="2312276" cy="1814665"/>
          </a:xfrm>
          <a:custGeom>
            <a:avLst/>
            <a:gdLst/>
            <a:ahLst/>
            <a:cxnLst/>
            <a:rect l="l" t="t" r="r" b="b"/>
            <a:pathLst>
              <a:path w="83457" h="64952" extrusionOk="0">
                <a:moveTo>
                  <a:pt x="83457" y="0"/>
                </a:moveTo>
                <a:lnTo>
                  <a:pt x="0" y="0"/>
                </a:lnTo>
                <a:lnTo>
                  <a:pt x="83457" y="649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/>
          <a:lstStyle/>
          <a:p>
            <a:endParaRPr lang="es-ES_tradnl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D5672D6-56C3-F624-AB98-270AC513A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8777" y="139953"/>
            <a:ext cx="1205822" cy="67167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F6CA6F0-897E-EAC0-A453-E2421D7FD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207" y="406400"/>
            <a:ext cx="7772400" cy="604519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CF1A05D1-3780-14BE-E4B7-43A44B78D511}"/>
              </a:ext>
            </a:extLst>
          </p:cNvPr>
          <p:cNvSpPr txBox="1"/>
          <p:nvPr/>
        </p:nvSpPr>
        <p:spPr>
          <a:xfrm>
            <a:off x="7281274" y="1954618"/>
            <a:ext cx="44692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dirty="0">
                <a:latin typeface="Poppins" pitchFamily="2" charset="77"/>
                <a:cs typeface="Poppins" pitchFamily="2" charset="77"/>
              </a:rPr>
              <a:t>Dentro de la comunidad de usuarios de COOMEVA Medicina Prepagada contamos con un </a:t>
            </a:r>
            <a:r>
              <a:rPr lang="es-ES_tradnl" b="1" dirty="0">
                <a:solidFill>
                  <a:srgbClr val="FF0000"/>
                </a:solidFill>
                <a:latin typeface="Poppins" pitchFamily="2" charset="77"/>
                <a:cs typeface="Poppins" pitchFamily="2" charset="77"/>
              </a:rPr>
              <a:t>70.9%</a:t>
            </a:r>
            <a:r>
              <a:rPr lang="es-ES_tradnl" dirty="0">
                <a:latin typeface="Poppins" pitchFamily="2" charset="77"/>
                <a:cs typeface="Poppins" pitchFamily="2" charset="77"/>
              </a:rPr>
              <a:t> de interés en contar con contenido generado mediante video podcast. </a:t>
            </a:r>
          </a:p>
          <a:p>
            <a:pPr algn="just"/>
            <a:endParaRPr lang="es-ES_tradnl" dirty="0">
              <a:latin typeface="Poppins" pitchFamily="2" charset="77"/>
              <a:cs typeface="Poppins" pitchFamily="2" charset="77"/>
            </a:endParaRPr>
          </a:p>
          <a:p>
            <a:pPr algn="just"/>
            <a:r>
              <a:rPr lang="es-ES_tradnl" dirty="0">
                <a:latin typeface="Poppins" pitchFamily="2" charset="77"/>
                <a:cs typeface="Poppins" pitchFamily="2" charset="77"/>
              </a:rPr>
              <a:t>Además de contar con 21.8% de personas que pueden ser potenciales usuarios del servicio y que aún no se encuentran motivados y que son un público que se puede captar.</a:t>
            </a:r>
          </a:p>
        </p:txBody>
      </p:sp>
    </p:spTree>
    <p:extLst>
      <p:ext uri="{BB962C8B-B14F-4D97-AF65-F5344CB8AC3E}">
        <p14:creationId xmlns:p14="http://schemas.microsoft.com/office/powerpoint/2010/main" val="620429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6805B58D-5EC5-5BD8-6124-C0ABE0091F73}"/>
              </a:ext>
            </a:extLst>
          </p:cNvPr>
          <p:cNvSpPr/>
          <p:nvPr/>
        </p:nvSpPr>
        <p:spPr>
          <a:xfrm>
            <a:off x="0" y="6543000"/>
            <a:ext cx="12192000" cy="314999"/>
          </a:xfrm>
          <a:prstGeom prst="rect">
            <a:avLst/>
          </a:prstGeom>
          <a:solidFill>
            <a:srgbClr val="FF030B"/>
          </a:solidFill>
          <a:ln>
            <a:solidFill>
              <a:srgbClr val="FF03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b="1" dirty="0">
                <a:solidFill>
                  <a:schemeClr val="lt1"/>
                </a:solidFill>
                <a:latin typeface="Poppins" pitchFamily="2" charset="77"/>
                <a:ea typeface="Poppins Black"/>
                <a:cs typeface="Poppins" pitchFamily="2" charset="77"/>
                <a:sym typeface="Poppins Black"/>
              </a:rPr>
              <a:t>BASE: 55</a:t>
            </a:r>
            <a:endParaRPr lang="es-CO" sz="1600" b="1" dirty="0">
              <a:solidFill>
                <a:schemeClr val="lt1"/>
              </a:solidFill>
              <a:latin typeface="Poppins" pitchFamily="2" charset="77"/>
              <a:ea typeface="Poppins Black"/>
              <a:cs typeface="Poppins" pitchFamily="2" charset="77"/>
              <a:sym typeface="Poppins Black"/>
            </a:endParaRPr>
          </a:p>
        </p:txBody>
      </p:sp>
      <p:sp>
        <p:nvSpPr>
          <p:cNvPr id="5" name="Google Shape;188;p8">
            <a:extLst>
              <a:ext uri="{FF2B5EF4-FFF2-40B4-BE49-F238E27FC236}">
                <a16:creationId xmlns:a16="http://schemas.microsoft.com/office/drawing/2014/main" id="{D2790866-B152-F89F-F598-43A220E5A0CF}"/>
              </a:ext>
            </a:extLst>
          </p:cNvPr>
          <p:cNvSpPr/>
          <p:nvPr/>
        </p:nvSpPr>
        <p:spPr>
          <a:xfrm>
            <a:off x="9879725" y="3624"/>
            <a:ext cx="2312276" cy="1814665"/>
          </a:xfrm>
          <a:custGeom>
            <a:avLst/>
            <a:gdLst/>
            <a:ahLst/>
            <a:cxnLst/>
            <a:rect l="l" t="t" r="r" b="b"/>
            <a:pathLst>
              <a:path w="83457" h="64952" extrusionOk="0">
                <a:moveTo>
                  <a:pt x="83457" y="0"/>
                </a:moveTo>
                <a:lnTo>
                  <a:pt x="0" y="0"/>
                </a:lnTo>
                <a:lnTo>
                  <a:pt x="83457" y="649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/>
          <a:lstStyle/>
          <a:p>
            <a:endParaRPr lang="es-ES_tradnl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D5672D6-56C3-F624-AB98-270AC513A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8777" y="139953"/>
            <a:ext cx="1205822" cy="67167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543D647-5FD4-58EA-538A-8174902FE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20" y="139953"/>
            <a:ext cx="7772400" cy="604519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0828B4CC-7ECA-1B94-8DA0-4429FE660EAC}"/>
              </a:ext>
            </a:extLst>
          </p:cNvPr>
          <p:cNvSpPr txBox="1"/>
          <p:nvPr/>
        </p:nvSpPr>
        <p:spPr>
          <a:xfrm>
            <a:off x="8156028" y="1633623"/>
            <a:ext cx="3541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dirty="0">
                <a:latin typeface="Poppins" pitchFamily="2" charset="77"/>
                <a:cs typeface="Poppins" pitchFamily="2" charset="77"/>
              </a:rPr>
              <a:t>Al consultar sobre las alternativas para el nombre del video podcast encontramos que las personas encuentran más atractivo el nombre “</a:t>
            </a:r>
            <a:r>
              <a:rPr lang="es-ES_tradnl" b="1" dirty="0">
                <a:latin typeface="Poppins" pitchFamily="2" charset="77"/>
                <a:cs typeface="Poppins" pitchFamily="2" charset="77"/>
              </a:rPr>
              <a:t>Atentamente, Tu salud” </a:t>
            </a:r>
            <a:r>
              <a:rPr lang="es-ES_tradnl" dirty="0">
                <a:latin typeface="Poppins" pitchFamily="2" charset="77"/>
                <a:cs typeface="Poppins" pitchFamily="2" charset="77"/>
              </a:rPr>
              <a:t>con un 31% de preferencia. Seguido de “</a:t>
            </a:r>
            <a:r>
              <a:rPr lang="es-ES_tradnl" b="1" dirty="0">
                <a:latin typeface="Poppins" pitchFamily="2" charset="77"/>
                <a:cs typeface="Poppins" pitchFamily="2" charset="77"/>
              </a:rPr>
              <a:t>Señal saludable”</a:t>
            </a:r>
            <a:r>
              <a:rPr lang="es-ES_tradnl" dirty="0">
                <a:latin typeface="Poppins" pitchFamily="2" charset="77"/>
                <a:cs typeface="Poppins" pitchFamily="2" charset="77"/>
              </a:rPr>
              <a:t> con un 27.3% </a:t>
            </a:r>
          </a:p>
        </p:txBody>
      </p:sp>
    </p:spTree>
    <p:extLst>
      <p:ext uri="{BB962C8B-B14F-4D97-AF65-F5344CB8AC3E}">
        <p14:creationId xmlns:p14="http://schemas.microsoft.com/office/powerpoint/2010/main" val="600063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B0FEFE7-6F37-E081-55BB-CCB79B645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8" y="2058646"/>
            <a:ext cx="3663898" cy="2848681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7F09FA12-621D-6F81-2750-5CD04CD80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516" y="2058646"/>
            <a:ext cx="3684968" cy="286506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FD154392-CBAE-02D1-1ADC-3AA190E9C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5" y="2058647"/>
            <a:ext cx="3663899" cy="2848681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C1F748B3-F705-A215-CCF6-3CA22B989A4B}"/>
              </a:ext>
            </a:extLst>
          </p:cNvPr>
          <p:cNvSpPr/>
          <p:nvPr/>
        </p:nvSpPr>
        <p:spPr>
          <a:xfrm>
            <a:off x="0" y="6543000"/>
            <a:ext cx="12192000" cy="314999"/>
          </a:xfrm>
          <a:prstGeom prst="rect">
            <a:avLst/>
          </a:prstGeom>
          <a:solidFill>
            <a:srgbClr val="FF030B"/>
          </a:solidFill>
          <a:ln>
            <a:solidFill>
              <a:srgbClr val="FF03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b="1" dirty="0">
                <a:solidFill>
                  <a:schemeClr val="lt1"/>
                </a:solidFill>
                <a:latin typeface="Poppins" pitchFamily="2" charset="77"/>
                <a:ea typeface="Poppins Black"/>
                <a:cs typeface="Poppins" pitchFamily="2" charset="77"/>
                <a:sym typeface="Poppins Black"/>
              </a:rPr>
              <a:t>BASE: 55</a:t>
            </a:r>
            <a:endParaRPr lang="es-CO" sz="1600" b="1" dirty="0">
              <a:solidFill>
                <a:schemeClr val="lt1"/>
              </a:solidFill>
              <a:latin typeface="Poppins" pitchFamily="2" charset="77"/>
              <a:ea typeface="Poppins Black"/>
              <a:cs typeface="Poppins" pitchFamily="2" charset="77"/>
              <a:sym typeface="Poppins Black"/>
            </a:endParaRPr>
          </a:p>
        </p:txBody>
      </p:sp>
      <p:sp>
        <p:nvSpPr>
          <p:cNvPr id="9" name="Google Shape;188;p8">
            <a:extLst>
              <a:ext uri="{FF2B5EF4-FFF2-40B4-BE49-F238E27FC236}">
                <a16:creationId xmlns:a16="http://schemas.microsoft.com/office/drawing/2014/main" id="{E44A5ADF-78EE-F8B6-F2EB-29CD3EB0055D}"/>
              </a:ext>
            </a:extLst>
          </p:cNvPr>
          <p:cNvSpPr/>
          <p:nvPr/>
        </p:nvSpPr>
        <p:spPr>
          <a:xfrm>
            <a:off x="9879725" y="3624"/>
            <a:ext cx="2312276" cy="1814665"/>
          </a:xfrm>
          <a:custGeom>
            <a:avLst/>
            <a:gdLst/>
            <a:ahLst/>
            <a:cxnLst/>
            <a:rect l="l" t="t" r="r" b="b"/>
            <a:pathLst>
              <a:path w="83457" h="64952" extrusionOk="0">
                <a:moveTo>
                  <a:pt x="83457" y="0"/>
                </a:moveTo>
                <a:lnTo>
                  <a:pt x="0" y="0"/>
                </a:lnTo>
                <a:lnTo>
                  <a:pt x="83457" y="649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/>
          <a:lstStyle/>
          <a:p>
            <a:endParaRPr lang="es-ES_tradnl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140F6FE-726B-3E77-D4E9-FEB76F7FD0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08777" y="139953"/>
            <a:ext cx="1205822" cy="671678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8D8DBFBC-0CD7-D94A-314B-EBC9966B929E}"/>
              </a:ext>
            </a:extLst>
          </p:cNvPr>
          <p:cNvSpPr txBox="1"/>
          <p:nvPr/>
        </p:nvSpPr>
        <p:spPr>
          <a:xfrm>
            <a:off x="578069" y="726289"/>
            <a:ext cx="98586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dirty="0">
                <a:latin typeface="Poppins" pitchFamily="2" charset="77"/>
                <a:cs typeface="Poppins" pitchFamily="2" charset="77"/>
              </a:rPr>
              <a:t>Tomando en cuenta los resultados anteriores es importante detenerse sobre cada uno de los posibles nombres, para conocer si este ofrece claridad y pertinencia frente a temas de salud.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A710C9D8-305C-21A8-4478-7863B30E6F7A}"/>
              </a:ext>
            </a:extLst>
          </p:cNvPr>
          <p:cNvSpPr txBox="1"/>
          <p:nvPr/>
        </p:nvSpPr>
        <p:spPr>
          <a:xfrm>
            <a:off x="1991714" y="5359051"/>
            <a:ext cx="82085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dirty="0">
                <a:latin typeface="Poppins" pitchFamily="2" charset="77"/>
                <a:cs typeface="Poppins" pitchFamily="2" charset="77"/>
              </a:rPr>
              <a:t>Encontramos como el nombre “</a:t>
            </a:r>
            <a:r>
              <a:rPr lang="es-ES_tradnl" b="1" dirty="0">
                <a:latin typeface="Poppins" pitchFamily="2" charset="77"/>
                <a:cs typeface="Poppins" pitchFamily="2" charset="77"/>
              </a:rPr>
              <a:t>Atentamente, tu salud” </a:t>
            </a:r>
            <a:r>
              <a:rPr lang="es-ES_tradnl" dirty="0">
                <a:latin typeface="Poppins" pitchFamily="2" charset="77"/>
                <a:cs typeface="Poppins" pitchFamily="2" charset="77"/>
              </a:rPr>
              <a:t> es el que para los usuarios ofrece mayor claridad y mayor énfasis en que se refiere a un producto de salud en el cual se le va a ofrecer información relevante.</a:t>
            </a:r>
          </a:p>
        </p:txBody>
      </p:sp>
    </p:spTree>
    <p:extLst>
      <p:ext uri="{BB962C8B-B14F-4D97-AF65-F5344CB8AC3E}">
        <p14:creationId xmlns:p14="http://schemas.microsoft.com/office/powerpoint/2010/main" val="1036757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6805B58D-5EC5-5BD8-6124-C0ABE0091F73}"/>
              </a:ext>
            </a:extLst>
          </p:cNvPr>
          <p:cNvSpPr/>
          <p:nvPr/>
        </p:nvSpPr>
        <p:spPr>
          <a:xfrm>
            <a:off x="0" y="6543000"/>
            <a:ext cx="12192000" cy="314999"/>
          </a:xfrm>
          <a:prstGeom prst="rect">
            <a:avLst/>
          </a:prstGeom>
          <a:solidFill>
            <a:srgbClr val="FF030B"/>
          </a:solidFill>
          <a:ln>
            <a:solidFill>
              <a:srgbClr val="FF03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b="1" dirty="0">
                <a:solidFill>
                  <a:schemeClr val="lt1"/>
                </a:solidFill>
                <a:latin typeface="Poppins" pitchFamily="2" charset="77"/>
                <a:ea typeface="Poppins Black"/>
                <a:cs typeface="Poppins" pitchFamily="2" charset="77"/>
                <a:sym typeface="Poppins Black"/>
              </a:rPr>
              <a:t>BASE: 55</a:t>
            </a:r>
            <a:endParaRPr lang="es-CO" sz="1600" b="1" dirty="0">
              <a:solidFill>
                <a:schemeClr val="lt1"/>
              </a:solidFill>
              <a:latin typeface="Poppins" pitchFamily="2" charset="77"/>
              <a:ea typeface="Poppins Black"/>
              <a:cs typeface="Poppins" pitchFamily="2" charset="77"/>
              <a:sym typeface="Poppins Black"/>
            </a:endParaRPr>
          </a:p>
        </p:txBody>
      </p:sp>
      <p:sp>
        <p:nvSpPr>
          <p:cNvPr id="5" name="Google Shape;188;p8">
            <a:extLst>
              <a:ext uri="{FF2B5EF4-FFF2-40B4-BE49-F238E27FC236}">
                <a16:creationId xmlns:a16="http://schemas.microsoft.com/office/drawing/2014/main" id="{D2790866-B152-F89F-F598-43A220E5A0CF}"/>
              </a:ext>
            </a:extLst>
          </p:cNvPr>
          <p:cNvSpPr/>
          <p:nvPr/>
        </p:nvSpPr>
        <p:spPr>
          <a:xfrm>
            <a:off x="9879725" y="3624"/>
            <a:ext cx="2312276" cy="1814665"/>
          </a:xfrm>
          <a:custGeom>
            <a:avLst/>
            <a:gdLst/>
            <a:ahLst/>
            <a:cxnLst/>
            <a:rect l="l" t="t" r="r" b="b"/>
            <a:pathLst>
              <a:path w="83457" h="64952" extrusionOk="0">
                <a:moveTo>
                  <a:pt x="83457" y="0"/>
                </a:moveTo>
                <a:lnTo>
                  <a:pt x="0" y="0"/>
                </a:lnTo>
                <a:lnTo>
                  <a:pt x="83457" y="649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/>
          <a:lstStyle/>
          <a:p>
            <a:endParaRPr lang="es-ES_tradnl"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D5672D6-56C3-F624-AB98-270AC513A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8777" y="139953"/>
            <a:ext cx="1205822" cy="67167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8A064FA-A8E1-58C5-B3A4-02B804344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61" y="811631"/>
            <a:ext cx="8716581" cy="508467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81A20CA-0B97-B798-E5D2-77E629A3CE9D}"/>
              </a:ext>
            </a:extLst>
          </p:cNvPr>
          <p:cNvSpPr txBox="1"/>
          <p:nvPr/>
        </p:nvSpPr>
        <p:spPr>
          <a:xfrm>
            <a:off x="7557547" y="2375032"/>
            <a:ext cx="446929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dirty="0">
                <a:latin typeface="Poppins" pitchFamily="2" charset="77"/>
                <a:cs typeface="Poppins" pitchFamily="2" charset="77"/>
              </a:rPr>
              <a:t>Dentro de la comunidad de usuarios de COOMEVA Medicina Prepagada el </a:t>
            </a:r>
            <a:r>
              <a:rPr lang="es-ES_tradnl" b="1" dirty="0">
                <a:solidFill>
                  <a:srgbClr val="FF0000"/>
                </a:solidFill>
                <a:latin typeface="Poppins" pitchFamily="2" charset="77"/>
                <a:cs typeface="Poppins" pitchFamily="2" charset="77"/>
              </a:rPr>
              <a:t>30.9%</a:t>
            </a:r>
            <a:r>
              <a:rPr lang="es-ES_tradnl" dirty="0">
                <a:latin typeface="Poppins" pitchFamily="2" charset="77"/>
                <a:cs typeface="Poppins" pitchFamily="2" charset="77"/>
              </a:rPr>
              <a:t> considera que nombre que mejor representaría  la marca es “</a:t>
            </a:r>
            <a:r>
              <a:rPr lang="es-ES_tradnl" b="1" dirty="0">
                <a:latin typeface="Poppins" pitchFamily="2" charset="77"/>
                <a:cs typeface="Poppins" pitchFamily="2" charset="77"/>
              </a:rPr>
              <a:t>Atentamente, tu salud” </a:t>
            </a:r>
            <a:r>
              <a:rPr lang="es-ES_tradnl" dirty="0">
                <a:latin typeface="Poppins" pitchFamily="2" charset="77"/>
                <a:cs typeface="Poppins" pitchFamily="2" charset="77"/>
              </a:rPr>
              <a:t>esto confirmando los resultados anteriores en los cuales los usuarios afirmaban que este nombre ofrece mayor claridad y énfasis a productos de salud que además representan a COOMEVA.</a:t>
            </a:r>
          </a:p>
        </p:txBody>
      </p:sp>
    </p:spTree>
    <p:extLst>
      <p:ext uri="{BB962C8B-B14F-4D97-AF65-F5344CB8AC3E}">
        <p14:creationId xmlns:p14="http://schemas.microsoft.com/office/powerpoint/2010/main" val="3840531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205BBA95-C05F-133E-0371-87CC25B473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0744" y="956930"/>
            <a:ext cx="4525925" cy="1515140"/>
          </a:xfrm>
        </p:spPr>
        <p:txBody>
          <a:bodyPr>
            <a:normAutofit/>
          </a:bodyPr>
          <a:lstStyle/>
          <a:p>
            <a:r>
              <a:rPr lang="es-ES_tradnl" sz="8000" b="1" dirty="0">
                <a:latin typeface="Poppins" pitchFamily="2" charset="77"/>
                <a:cs typeface="Poppins" pitchFamily="2" charset="77"/>
              </a:rPr>
              <a:t>Gracias</a:t>
            </a:r>
          </a:p>
        </p:txBody>
      </p:sp>
      <p:pic>
        <p:nvPicPr>
          <p:cNvPr id="15" name="Google Shape;52;g220504e966d_0_1">
            <a:extLst>
              <a:ext uri="{FF2B5EF4-FFF2-40B4-BE49-F238E27FC236}">
                <a16:creationId xmlns:a16="http://schemas.microsoft.com/office/drawing/2014/main" id="{47FDEAD5-38A8-DA46-F67A-9427AA88DB4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9918" y="2308445"/>
            <a:ext cx="4127576" cy="32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EF14E141-6385-D355-3454-C62129F96535}"/>
              </a:ext>
            </a:extLst>
          </p:cNvPr>
          <p:cNvSpPr/>
          <p:nvPr/>
        </p:nvSpPr>
        <p:spPr>
          <a:xfrm>
            <a:off x="0" y="6543000"/>
            <a:ext cx="12192000" cy="314999"/>
          </a:xfrm>
          <a:prstGeom prst="rect">
            <a:avLst/>
          </a:prstGeom>
          <a:solidFill>
            <a:srgbClr val="FF030B"/>
          </a:solidFill>
          <a:ln>
            <a:solidFill>
              <a:srgbClr val="FF030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s-CO" sz="1600" b="1" dirty="0">
              <a:solidFill>
                <a:schemeClr val="lt1"/>
              </a:solidFill>
              <a:latin typeface="Poppins" pitchFamily="2" charset="77"/>
              <a:ea typeface="Poppins Black"/>
              <a:cs typeface="Poppins" pitchFamily="2" charset="77"/>
              <a:sym typeface="Poppins Black"/>
            </a:endParaRP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72D5858C-03F0-1BD9-0D64-98E7E4A50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904" y="4584347"/>
            <a:ext cx="4772192" cy="100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2220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253</Words>
  <Application>Microsoft Macintosh PowerPoint</Application>
  <PresentationFormat>Panorámica</PresentationFormat>
  <Paragraphs>16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Poppins</vt:lpstr>
      <vt:lpstr>Tema de Office</vt:lpstr>
      <vt:lpstr>COOMEVA VIDEO PODCAST</vt:lpstr>
      <vt:lpstr>Presentación de PowerPoint</vt:lpstr>
      <vt:lpstr>Presentación de PowerPoint</vt:lpstr>
      <vt:lpstr>Presentación de PowerPoint</vt:lpstr>
      <vt:lpstr>Presentación de PowerPoint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César Andrés  Saavedra Vanegas</dc:creator>
  <cp:lastModifiedBy>César Andrés  Saavedra Vanegas</cp:lastModifiedBy>
  <cp:revision>8</cp:revision>
  <dcterms:created xsi:type="dcterms:W3CDTF">2024-09-13T15:18:19Z</dcterms:created>
  <dcterms:modified xsi:type="dcterms:W3CDTF">2024-09-17T21:35:56Z</dcterms:modified>
</cp:coreProperties>
</file>

<file path=docProps/thumbnail.jpeg>
</file>